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5" r:id="rId3"/>
    <p:sldId id="267" r:id="rId4"/>
    <p:sldId id="269" r:id="rId5"/>
    <p:sldId id="264" r:id="rId6"/>
    <p:sldId id="258" r:id="rId7"/>
    <p:sldId id="259" r:id="rId8"/>
    <p:sldId id="261" r:id="rId9"/>
    <p:sldId id="262" r:id="rId10"/>
    <p:sldId id="260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-990" y="-4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4668-56A6-48F2-B0AB-26A113742EE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AF73BA-4E51-4C4E-96A5-A5663E02C97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0557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30221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76183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21331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197899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4476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44554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6633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6336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19228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30287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136708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42112-A7F2-4906-BD2F-535DF3CA23D9}" type="datetimeFigureOut">
              <a:rPr lang="ko-KR" altLang="en-US" smtClean="0"/>
              <a:pPr/>
              <a:t>2021-07-03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539B59-CB6D-4BA9-B23F-9F4A37787FD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52194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video" Target="file:///C:\Users\tkdgh\Pictures\iCloud%20Photos\Photos\IMG_1005.MOV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46522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</a:rPr>
              <a:t>RTC(Real Time Clock) 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프로젝트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562" y="1454839"/>
            <a:ext cx="551843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/>
              <a:t>ATmega128A </a:t>
            </a:r>
            <a:r>
              <a:rPr lang="ko-KR" altLang="en-US" sz="1200" dirty="0" smtClean="0"/>
              <a:t>보드로 다양한 부품을 배운 다음</a:t>
            </a:r>
            <a:endParaRPr lang="en-US" altLang="ko-KR" sz="1200" dirty="0" smtClean="0"/>
          </a:p>
          <a:p>
            <a:r>
              <a:rPr lang="en-US" altLang="ko-KR" sz="1200" dirty="0" smtClean="0"/>
              <a:t>RTC</a:t>
            </a:r>
            <a:r>
              <a:rPr lang="ko-KR" altLang="en-US" sz="1200" dirty="0" smtClean="0"/>
              <a:t>모듈과 </a:t>
            </a:r>
            <a:r>
              <a:rPr lang="en-US" altLang="ko-KR" sz="1200" dirty="0" smtClean="0"/>
              <a:t>4bit LCD</a:t>
            </a:r>
            <a:r>
              <a:rPr lang="ko-KR" altLang="en-US" sz="1200" dirty="0" smtClean="0"/>
              <a:t>로 직접 코드를 검색해 배워서 실습하는 과정을 진행했다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8bit</a:t>
            </a:r>
            <a:r>
              <a:rPr lang="ko-KR" altLang="en-US" sz="1200" dirty="0" smtClean="0"/>
              <a:t>와 달리 핀을 덜 쓴 만큼 코드에서 수정이 필요해 </a:t>
            </a:r>
            <a:endParaRPr lang="en-US" altLang="ko-KR" sz="1200" dirty="0" smtClean="0"/>
          </a:p>
          <a:p>
            <a:r>
              <a:rPr lang="ko-KR" altLang="en-US" sz="1200" dirty="0" smtClean="0"/>
              <a:t>강사님이 주신 코드를 활용했다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RTC</a:t>
            </a:r>
            <a:r>
              <a:rPr lang="ko-KR" altLang="en-US" sz="1200" dirty="0" smtClean="0"/>
              <a:t>모듈을 연결했을 때에는 </a:t>
            </a:r>
            <a:r>
              <a:rPr lang="en-US" altLang="ko-KR" sz="1200" dirty="0" smtClean="0"/>
              <a:t>LCD</a:t>
            </a:r>
            <a:r>
              <a:rPr lang="ko-KR" altLang="en-US" sz="1200" dirty="0" smtClean="0"/>
              <a:t>만 작동하고 </a:t>
            </a:r>
            <a:r>
              <a:rPr lang="en-US" altLang="ko-KR" sz="1200" dirty="0" smtClean="0"/>
              <a:t>RTC</a:t>
            </a:r>
            <a:r>
              <a:rPr lang="ko-KR" altLang="en-US" sz="1200" dirty="0" smtClean="0"/>
              <a:t>가 연동되는지가 불확실해</a:t>
            </a:r>
            <a:endParaRPr lang="en-US" altLang="ko-KR" sz="1200" dirty="0" smtClean="0"/>
          </a:p>
          <a:p>
            <a:r>
              <a:rPr lang="ko-KR" altLang="en-US" sz="1200" dirty="0" smtClean="0"/>
              <a:t>이에 대해서 고민에 고민을 거듭하다 동료 수강생의 도움을 받았다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RTC </a:t>
            </a:r>
            <a:r>
              <a:rPr lang="ko-KR" altLang="en-US" sz="1200" dirty="0" smtClean="0"/>
              <a:t>모듈 탓인지 바로 돌아가진 않았고 조금 손을 봐야 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2846715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2562" y="4971549"/>
            <a:ext cx="51801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/>
              <a:t>Atmeta</a:t>
            </a:r>
            <a:r>
              <a:rPr lang="ko-KR" altLang="en-US" sz="1200" dirty="0" smtClean="0"/>
              <a:t>에 전원 공급 시 </a:t>
            </a:r>
            <a:r>
              <a:rPr lang="en-US" altLang="ko-KR" sz="1200" dirty="0" smtClean="0"/>
              <a:t>LCD</a:t>
            </a:r>
            <a:r>
              <a:rPr lang="ko-KR" altLang="en-US" sz="1200" dirty="0" smtClean="0"/>
              <a:t>가 켜지고 백라이트가 켜지며 글자가 보인다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그리고 코드 상에서 설정한 날짜부터 시작해서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초씩 흐른다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*</a:t>
            </a:r>
            <a:r>
              <a:rPr lang="ko-KR" altLang="en-US" sz="1200" dirty="0" smtClean="0"/>
              <a:t>사진에는 </a:t>
            </a:r>
            <a:r>
              <a:rPr lang="en-US" altLang="ko-KR" sz="1200" dirty="0" smtClean="0"/>
              <a:t>AD keypad</a:t>
            </a:r>
            <a:r>
              <a:rPr lang="ko-KR" altLang="en-US" sz="1200" dirty="0" smtClean="0"/>
              <a:t>가 있는데 프로젝트 상에는 </a:t>
            </a:r>
            <a:r>
              <a:rPr lang="en-US" altLang="ko-KR" sz="1200" dirty="0" smtClean="0"/>
              <a:t>AD keypad</a:t>
            </a:r>
            <a:r>
              <a:rPr lang="ko-KR" altLang="en-US" sz="1200" dirty="0" smtClean="0"/>
              <a:t>가 빠졌다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버튼으로 현재의 날짜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시간을 바꾸는 기능이었다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2562" y="4505501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2562" y="3303498"/>
            <a:ext cx="484575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 보드</a:t>
            </a:r>
            <a:r>
              <a:rPr lang="en-US" altLang="ko-KR" sz="1400" dirty="0" smtClean="0"/>
              <a:t>: ATmega128A</a:t>
            </a:r>
          </a:p>
          <a:p>
            <a:r>
              <a:rPr lang="ko-KR" altLang="en-US" sz="1400" dirty="0" smtClean="0"/>
              <a:t>사용 부품</a:t>
            </a:r>
            <a:r>
              <a:rPr lang="en-US" altLang="ko-KR" sz="1400" dirty="0" smtClean="0"/>
              <a:t>: LED, linear resistor, RTC </a:t>
            </a:r>
            <a:r>
              <a:rPr lang="ko-KR" altLang="en-US" sz="1400" dirty="0" smtClean="0"/>
              <a:t>모듈</a:t>
            </a:r>
            <a:r>
              <a:rPr lang="en-US" altLang="ko-KR" sz="1400" dirty="0" smtClean="0"/>
              <a:t>, LCD, *AD keypad</a:t>
            </a:r>
          </a:p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AVR Studio 7</a:t>
            </a:r>
            <a:endParaRPr lang="en-US" altLang="ko-KR" sz="1400" dirty="0"/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C</a:t>
            </a:r>
            <a:endParaRPr lang="ko-KR" altLang="en-US" sz="1400" dirty="0"/>
          </a:p>
        </p:txBody>
      </p:sp>
      <p:pic>
        <p:nvPicPr>
          <p:cNvPr id="15" name="그림 14" descr="그림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614410" y="3677412"/>
            <a:ext cx="3443388" cy="1942338"/>
          </a:xfrm>
          <a:prstGeom prst="rect">
            <a:avLst/>
          </a:prstGeom>
        </p:spPr>
      </p:pic>
      <p:pic>
        <p:nvPicPr>
          <p:cNvPr id="17" name="내용 개체 틀 3" descr="메인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9262" y="1049685"/>
            <a:ext cx="2989543" cy="2445989"/>
          </a:xfrm>
          <a:prstGeom prst="rect">
            <a:avLst/>
          </a:prstGeom>
        </p:spPr>
      </p:pic>
      <p:pic>
        <p:nvPicPr>
          <p:cNvPr id="18" name="그림 17" descr="메인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25186" y="1009650"/>
            <a:ext cx="2686050" cy="2419350"/>
          </a:xfrm>
          <a:prstGeom prst="rect">
            <a:avLst/>
          </a:prstGeom>
        </p:spPr>
      </p:pic>
      <p:pic>
        <p:nvPicPr>
          <p:cNvPr id="19" name="그림 18" descr="interrupt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830441" y="3674764"/>
            <a:ext cx="2617668" cy="283081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562775" y="1701949"/>
            <a:ext cx="215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LCD, I2C </a:t>
            </a:r>
            <a:r>
              <a:rPr lang="ko-KR" altLang="en-US" dirty="0" smtClean="0"/>
              <a:t>등 초기화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812435" y="2340869"/>
            <a:ext cx="13601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Date </a:t>
            </a:r>
            <a:r>
              <a:rPr lang="ko-KR" altLang="en-US" sz="1200" dirty="0" smtClean="0"/>
              <a:t>배열 요소 </a:t>
            </a:r>
            <a:endParaRPr lang="en-US" altLang="ko-KR" sz="1200" dirty="0" smtClean="0"/>
          </a:p>
          <a:p>
            <a:r>
              <a:rPr lang="en-US" altLang="ko-KR" sz="1200" dirty="0" smtClean="0"/>
              <a:t>RTC </a:t>
            </a:r>
            <a:r>
              <a:rPr lang="ko-KR" altLang="en-US" sz="1200" dirty="0" smtClean="0"/>
              <a:t>모듈에 전달</a:t>
            </a:r>
            <a:endParaRPr lang="ko-KR" altLang="en-US" sz="1200" dirty="0"/>
          </a:p>
        </p:txBody>
      </p:sp>
      <p:sp>
        <p:nvSpPr>
          <p:cNvPr id="22" name="TextBox 21"/>
          <p:cNvSpPr txBox="1"/>
          <p:nvPr/>
        </p:nvSpPr>
        <p:spPr>
          <a:xfrm>
            <a:off x="9599712" y="3122265"/>
            <a:ext cx="2592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LCD</a:t>
            </a:r>
            <a:r>
              <a:rPr lang="ko-KR" altLang="en-US" dirty="0" smtClean="0"/>
              <a:t>에 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 표시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040363" y="6211669"/>
            <a:ext cx="3168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</a:t>
            </a:r>
            <a:r>
              <a:rPr lang="ko-KR" altLang="en-US" dirty="0" smtClean="0"/>
              <a:t>초에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번씩 </a:t>
            </a:r>
            <a:r>
              <a:rPr lang="en-US" altLang="ko-KR" dirty="0" smtClean="0"/>
              <a:t>RTC</a:t>
            </a:r>
            <a:r>
              <a:rPr lang="ko-KR" altLang="en-US" dirty="0" smtClean="0"/>
              <a:t>모듈로부터 </a:t>
            </a:r>
            <a:r>
              <a:rPr lang="en-US" altLang="ko-KR" dirty="0" smtClean="0"/>
              <a:t>date </a:t>
            </a:r>
            <a:r>
              <a:rPr lang="ko-KR" altLang="en-US" dirty="0" smtClean="0"/>
              <a:t>배열 받아오기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24524" y="704850"/>
            <a:ext cx="1190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핵심 코드</a:t>
            </a:r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9429750" y="5743575"/>
            <a:ext cx="183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 사진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xmlns="" val="12813115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2492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</a:rPr>
              <a:t>명함 인식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(OCR)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562" y="1454839"/>
            <a:ext cx="462177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명함을 비스듬한 각도로 찍고 마치 스캔한 듯 </a:t>
            </a:r>
            <a:endParaRPr lang="en-US" altLang="ko-KR" sz="1200" dirty="0" smtClean="0"/>
          </a:p>
          <a:p>
            <a:r>
              <a:rPr lang="ko-KR" altLang="en-US" sz="1200" dirty="0" smtClean="0"/>
              <a:t>반듯한 이미지가 나오도록 만드는 작업이다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오픈소스다 보니 단점이 있다면</a:t>
            </a:r>
            <a:r>
              <a:rPr lang="en-US" altLang="ko-KR" sz="1200" dirty="0" smtClean="0"/>
              <a:t>, </a:t>
            </a:r>
          </a:p>
          <a:p>
            <a:r>
              <a:rPr lang="ko-KR" altLang="en-US" sz="1200" dirty="0" smtClean="0"/>
              <a:t>사진에서 명함의 경계가 명확해지도록 </a:t>
            </a:r>
            <a:endParaRPr lang="en-US" altLang="ko-KR" sz="1200" dirty="0" smtClean="0"/>
          </a:p>
          <a:p>
            <a:r>
              <a:rPr lang="ko-KR" altLang="en-US" sz="1200" dirty="0" smtClean="0"/>
              <a:t>사진의 </a:t>
            </a:r>
            <a:r>
              <a:rPr lang="ko-KR" altLang="en-US" sz="1200" dirty="0" err="1" smtClean="0"/>
              <a:t>구도라든지</a:t>
            </a:r>
            <a:r>
              <a:rPr lang="ko-KR" altLang="en-US" sz="1200" dirty="0" smtClean="0"/>
              <a:t> 코드 내에서 세팅이 필요하다는 점이다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기업 로고만 </a:t>
            </a:r>
            <a:r>
              <a:rPr lang="ko-KR" altLang="en-US" sz="1200" dirty="0" err="1" smtClean="0"/>
              <a:t>인식한다든지</a:t>
            </a:r>
            <a:r>
              <a:rPr lang="ko-KR" altLang="en-US" sz="1200" dirty="0" smtClean="0"/>
              <a:t> 의도하지 않은 부분을 인식하게 되어 </a:t>
            </a:r>
            <a:endParaRPr lang="en-US" altLang="ko-KR" sz="1200" dirty="0" smtClean="0"/>
          </a:p>
          <a:p>
            <a:r>
              <a:rPr lang="ko-KR" altLang="en-US" sz="1200" dirty="0" smtClean="0"/>
              <a:t>몇 번 다시 찍게 되었다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2846715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2562" y="4638174"/>
            <a:ext cx="519565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결과는 성공적이었다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아무래도 카메라의 해상도가 높아 </a:t>
            </a:r>
            <a:endParaRPr lang="en-US" altLang="ko-KR" sz="1400" dirty="0" smtClean="0"/>
          </a:p>
          <a:p>
            <a:r>
              <a:rPr lang="ko-KR" altLang="en-US" sz="1400" dirty="0" smtClean="0"/>
              <a:t>이미지가 불필요하게 크게 나왔는데</a:t>
            </a:r>
            <a:endParaRPr lang="en-US" altLang="ko-KR" sz="1400" dirty="0" smtClean="0"/>
          </a:p>
          <a:p>
            <a:r>
              <a:rPr lang="ko-KR" altLang="en-US" sz="1400" dirty="0" smtClean="0"/>
              <a:t>코드 내에서 </a:t>
            </a:r>
            <a:r>
              <a:rPr lang="en-US" altLang="ko-KR" sz="1400" dirty="0" err="1" smtClean="0"/>
              <a:t>maxWidth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maxHeight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값을 </a:t>
            </a:r>
            <a:endParaRPr lang="en-US" altLang="ko-KR" sz="1400" dirty="0" smtClean="0"/>
          </a:p>
          <a:p>
            <a:r>
              <a:rPr lang="ko-KR" altLang="en-US" sz="1400" dirty="0" smtClean="0"/>
              <a:t>본래 이미지의 가로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세로 값에서 </a:t>
            </a:r>
            <a:r>
              <a:rPr lang="en-US" altLang="ko-KR" sz="1400" dirty="0" smtClean="0"/>
              <a:t>2, 3 </a:t>
            </a:r>
            <a:r>
              <a:rPr lang="ko-KR" altLang="en-US" sz="1400" dirty="0" smtClean="0"/>
              <a:t>정도로 나누어 출력했다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기대는 안 했지만 모든 게 </a:t>
            </a:r>
            <a:r>
              <a:rPr lang="ko-KR" altLang="en-US" sz="1400" dirty="0" err="1" smtClean="0"/>
              <a:t>가독성</a:t>
            </a:r>
            <a:r>
              <a:rPr lang="ko-KR" altLang="en-US" sz="1400" dirty="0" smtClean="0"/>
              <a:t> 좋게 잘 나와서 다행이었다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562" y="417212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2562" y="3241915"/>
            <a:ext cx="339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Anaconda3 </a:t>
            </a:r>
            <a:r>
              <a:rPr lang="en-US" altLang="ko-KR" sz="1400" dirty="0" err="1" smtClean="0"/>
              <a:t>jupyter</a:t>
            </a:r>
            <a:r>
              <a:rPr lang="en-US" altLang="ko-KR" sz="1400" dirty="0" smtClean="0"/>
              <a:t> notebook</a:t>
            </a:r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python 3.8</a:t>
            </a:r>
          </a:p>
          <a:p>
            <a:r>
              <a:rPr lang="ko-KR" altLang="en-US" sz="1400" dirty="0" smtClean="0"/>
              <a:t>모듈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numpy</a:t>
            </a:r>
            <a:r>
              <a:rPr lang="en-US" altLang="ko-KR" sz="1400" dirty="0" smtClean="0"/>
              <a:t>, cv2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9909" y="1309998"/>
            <a:ext cx="2942567" cy="22069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72325" y="1310000"/>
            <a:ext cx="2560960" cy="220337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72325" y="3685871"/>
            <a:ext cx="3243294" cy="150159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9910" y="3685871"/>
            <a:ext cx="2945006" cy="307669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019800" y="857250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명함 사진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439275" y="866775"/>
            <a:ext cx="1990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작업</a:t>
            </a:r>
            <a:r>
              <a:rPr lang="ko-KR" altLang="en-US" smtClean="0"/>
              <a:t>물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8667750" y="6296025"/>
            <a:ext cx="2238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← 사진 파일 로드</a:t>
            </a:r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782050" y="5248275"/>
            <a:ext cx="3114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↑ </a:t>
            </a:r>
            <a:r>
              <a:rPr lang="ko-KR" altLang="en-US" dirty="0" err="1" smtClean="0"/>
              <a:t>스캔한</a:t>
            </a:r>
            <a:r>
              <a:rPr lang="ko-KR" altLang="en-US" dirty="0" smtClean="0"/>
              <a:t> 듯한 이미지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109189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31726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</a:rPr>
              <a:t>블루투스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팀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 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프로젝트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3256290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2562" y="491507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24" name="부제목 2"/>
          <p:cNvSpPr txBox="1">
            <a:spLocks/>
          </p:cNvSpPr>
          <p:nvPr/>
        </p:nvSpPr>
        <p:spPr>
          <a:xfrm>
            <a:off x="284287" y="1405533"/>
            <a:ext cx="5002088" cy="1642467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ATmega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128A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를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블루투스와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연동하여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dirty="0" smtClean="0"/>
              <a:t>통신 데이터를 시각적으로 확인하는 </a:t>
            </a:r>
            <a:r>
              <a:rPr lang="ko-KR" altLang="en-US" sz="2400" dirty="0" smtClean="0"/>
              <a:t>과정이다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스마트폰과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블루투스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ko-KR" altLang="en-US" sz="2400" dirty="0" smtClean="0"/>
              <a:t>모</a:t>
            </a:r>
            <a:r>
              <a:rPr lang="ko-KR" altLang="en-US" sz="2400" dirty="0" smtClean="0"/>
              <a:t>듈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의 상호작용을 확인한다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ATmaga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128A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에 브레드 보드를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통해 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LCD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패널 및 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블루투스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모듈을 배선하고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,</a:t>
            </a:r>
            <a:endParaRPr lang="en-US" altLang="ko-KR" sz="2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LCD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를 통</a:t>
            </a:r>
            <a:r>
              <a:rPr lang="ko-KR" altLang="en-US" sz="2400" dirty="0" smtClean="0"/>
              <a:t>해 </a:t>
            </a:r>
            <a:r>
              <a:rPr lang="en-US" altLang="ko-KR" sz="2400" dirty="0" err="1" smtClean="0"/>
              <a:t>ATmega</a:t>
            </a:r>
            <a:r>
              <a:rPr lang="ko-KR" altLang="en-US" sz="2400" dirty="0" smtClean="0"/>
              <a:t>가 받은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데이터를 </a:t>
            </a:r>
            <a:r>
              <a:rPr kumimoji="0" lang="ko-KR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표현한다</a:t>
            </a:r>
            <a:r>
              <a:rPr kumimoji="0" lang="en-US" altLang="ko-KR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2400" noProof="0" dirty="0" smtClean="0"/>
              <a:t>시각적 효과를 더하기 위해 통신할 때마다 </a:t>
            </a:r>
            <a:endParaRPr lang="en-US" altLang="ko-KR" sz="2400" noProof="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2400" noProof="0" dirty="0" smtClean="0"/>
              <a:t>LED</a:t>
            </a:r>
            <a:r>
              <a:rPr lang="ko-KR" altLang="en-US" sz="2400" dirty="0" smtClean="0"/>
              <a:t>의 발광 위치가 움직이도록 만들었다</a:t>
            </a:r>
            <a:r>
              <a:rPr lang="en-US" altLang="ko-KR" sz="2400" dirty="0" smtClean="0"/>
              <a:t>.</a:t>
            </a:r>
            <a:endParaRPr kumimoji="0" lang="en-US" altLang="ko-KR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2562" y="3713073"/>
            <a:ext cx="483343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 보드</a:t>
            </a:r>
            <a:r>
              <a:rPr lang="en-US" altLang="ko-KR" sz="1400" dirty="0" smtClean="0"/>
              <a:t>: ATmega128A</a:t>
            </a:r>
          </a:p>
          <a:p>
            <a:r>
              <a:rPr lang="ko-KR" altLang="en-US" sz="1400" dirty="0" smtClean="0"/>
              <a:t>사용 부품</a:t>
            </a:r>
            <a:r>
              <a:rPr lang="en-US" altLang="ko-KR" sz="1400" dirty="0" smtClean="0"/>
              <a:t>: LED, linear resistor</a:t>
            </a:r>
            <a:r>
              <a:rPr lang="en-US" altLang="ko-KR" sz="1400" dirty="0" smtClean="0"/>
              <a:t>, </a:t>
            </a:r>
            <a:r>
              <a:rPr lang="en-US" altLang="ko-KR" sz="1400" dirty="0" smtClean="0"/>
              <a:t>LCD, </a:t>
            </a:r>
            <a:r>
              <a:rPr lang="ko-KR" altLang="en-US" sz="1400" dirty="0" err="1" smtClean="0"/>
              <a:t>블루투스</a:t>
            </a:r>
            <a:r>
              <a:rPr lang="ko-KR" altLang="en-US" sz="1400" dirty="0" smtClean="0"/>
              <a:t> 모듈</a:t>
            </a:r>
            <a:r>
              <a:rPr lang="en-US" altLang="ko-KR" sz="1400" dirty="0" smtClean="0"/>
              <a:t>(HC-06)</a:t>
            </a:r>
            <a:endParaRPr lang="en-US" altLang="ko-KR" sz="1400" dirty="0" smtClean="0"/>
          </a:p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AVR Studio 7</a:t>
            </a:r>
            <a:endParaRPr lang="en-US" altLang="ko-KR" sz="1400" dirty="0"/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C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72562" y="5381124"/>
            <a:ext cx="5240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휴대폰에 </a:t>
            </a:r>
            <a:r>
              <a:rPr lang="ko-KR" altLang="en-US" sz="1200" dirty="0" err="1" smtClean="0"/>
              <a:t>블루투스</a:t>
            </a:r>
            <a:r>
              <a:rPr lang="ko-KR" altLang="en-US" sz="1200" dirty="0" smtClean="0"/>
              <a:t> 시리얼 통신 </a:t>
            </a:r>
            <a:r>
              <a:rPr lang="ko-KR" altLang="en-US" sz="1200" dirty="0" err="1" smtClean="0"/>
              <a:t>앱을</a:t>
            </a:r>
            <a:r>
              <a:rPr lang="ko-KR" altLang="en-US" sz="1200" dirty="0" smtClean="0"/>
              <a:t> 설치 후 </a:t>
            </a:r>
            <a:endParaRPr lang="en-US" altLang="ko-KR" sz="1200" dirty="0" smtClean="0"/>
          </a:p>
          <a:p>
            <a:r>
              <a:rPr lang="ko-KR" altLang="en-US" sz="1200" dirty="0" err="1" smtClean="0"/>
              <a:t>블루투스</a:t>
            </a:r>
            <a:r>
              <a:rPr lang="ko-KR" altLang="en-US" sz="1200" dirty="0" smtClean="0"/>
              <a:t> 모듈과 연결하여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통신한 결과 </a:t>
            </a:r>
            <a:r>
              <a:rPr lang="en-US" altLang="ko-KR" sz="1200" dirty="0" smtClean="0"/>
              <a:t>LCD</a:t>
            </a:r>
            <a:r>
              <a:rPr lang="ko-KR" altLang="en-US" sz="1200" dirty="0" smtClean="0"/>
              <a:t>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문자열이 정상 출력되었다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또한 </a:t>
            </a:r>
            <a:r>
              <a:rPr lang="en-US" altLang="ko-KR" sz="1200" dirty="0" smtClean="0"/>
              <a:t>LED</a:t>
            </a:r>
            <a:r>
              <a:rPr lang="ko-KR" altLang="en-US" sz="1200" dirty="0" smtClean="0"/>
              <a:t>도 정상 작동되는 것을 볼 수 있었다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다만 </a:t>
            </a:r>
            <a:r>
              <a:rPr lang="ko-KR" altLang="en-US" sz="1200" dirty="0" smtClean="0"/>
              <a:t>시리얼 통신 특성 상 </a:t>
            </a:r>
            <a:r>
              <a:rPr lang="ko-KR" altLang="en-US" sz="1200" dirty="0" err="1" smtClean="0"/>
              <a:t>개행</a:t>
            </a:r>
            <a:r>
              <a:rPr lang="ko-KR" altLang="en-US" sz="1200" dirty="0" smtClean="0"/>
              <a:t> 문자</a:t>
            </a:r>
            <a:r>
              <a:rPr lang="en-US" altLang="ko-KR" sz="1200" dirty="0" smtClean="0"/>
              <a:t>(LF, CR </a:t>
            </a:r>
            <a:r>
              <a:rPr lang="ko-KR" altLang="en-US" sz="1200" dirty="0" smtClean="0"/>
              <a:t>등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도 같이 출력되는데</a:t>
            </a:r>
            <a:endParaRPr lang="en-US" altLang="ko-KR" sz="1200" dirty="0" smtClean="0"/>
          </a:p>
          <a:p>
            <a:r>
              <a:rPr lang="ko-KR" altLang="en-US" sz="1200" dirty="0" smtClean="0"/>
              <a:t>이는 </a:t>
            </a:r>
            <a:r>
              <a:rPr lang="en-US" altLang="ko-KR" sz="1200" dirty="0" smtClean="0"/>
              <a:t>LCD</a:t>
            </a:r>
            <a:r>
              <a:rPr lang="ko-KR" altLang="en-US" sz="1200" dirty="0" smtClean="0"/>
              <a:t>에 깨진 글자로 나온다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하지만 문자열 끝에 한 글자 뿐이라서 </a:t>
            </a:r>
            <a:endParaRPr lang="en-US" altLang="ko-KR" sz="1200" dirty="0" smtClean="0"/>
          </a:p>
          <a:p>
            <a:r>
              <a:rPr lang="ko-KR" altLang="en-US" sz="1200" dirty="0" smtClean="0"/>
              <a:t>출력에는 크게 지장이 없어 보여 프로젝트를 마쳤다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27" name="그림 26" descr="그림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7936" y="3747131"/>
            <a:ext cx="3197914" cy="2253620"/>
          </a:xfrm>
          <a:prstGeom prst="rect">
            <a:avLst/>
          </a:prstGeom>
        </p:spPr>
      </p:pic>
      <p:pic>
        <p:nvPicPr>
          <p:cNvPr id="28" name="그림 27" descr="그림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824645" y="3726938"/>
            <a:ext cx="3243530" cy="230238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98485" y="657225"/>
            <a:ext cx="2164440" cy="300033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349359" y="771525"/>
            <a:ext cx="2261616" cy="290320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966620" y="607343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입출력 주소 등록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7374285" y="1177305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통신 전 작동 확인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51043" y="2193404"/>
            <a:ext cx="2160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‘\n’</a:t>
            </a:r>
            <a:r>
              <a:rPr lang="ko-KR" altLang="en-US" dirty="0" smtClean="0"/>
              <a:t>이 나올 때까지 데이터 받기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9409534" y="309339"/>
            <a:ext cx="2915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데이터 수신 완료 후 </a:t>
            </a:r>
            <a:endParaRPr lang="en-US" altLang="ko-KR" sz="1200" dirty="0" smtClean="0"/>
          </a:p>
          <a:p>
            <a:r>
              <a:rPr lang="ko-KR" altLang="en-US" sz="1200" dirty="0" smtClean="0"/>
              <a:t>문자열을 </a:t>
            </a:r>
            <a:r>
              <a:rPr lang="en-US" altLang="ko-KR" sz="1200" dirty="0" smtClean="0"/>
              <a:t>LCD</a:t>
            </a:r>
            <a:r>
              <a:rPr lang="ko-KR" altLang="en-US" sz="1200" dirty="0" smtClean="0"/>
              <a:t>에 출력하고 </a:t>
            </a:r>
            <a:r>
              <a:rPr lang="en-US" altLang="ko-KR" sz="1200" dirty="0" smtClean="0"/>
              <a:t>LED </a:t>
            </a:r>
            <a:r>
              <a:rPr lang="ko-KR" altLang="en-US" sz="1200" dirty="0" smtClean="0"/>
              <a:t>발광</a:t>
            </a:r>
            <a:endParaRPr lang="ko-KR" altLang="en-US" sz="1200" dirty="0"/>
          </a:p>
        </p:txBody>
      </p:sp>
      <p:sp>
        <p:nvSpPr>
          <p:cNvPr id="35" name="TextBox 34"/>
          <p:cNvSpPr txBox="1"/>
          <p:nvPr/>
        </p:nvSpPr>
        <p:spPr>
          <a:xfrm>
            <a:off x="6010275" y="295275"/>
            <a:ext cx="1638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핵심 코드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6410324" y="6153150"/>
            <a:ext cx="4562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123456789 </a:t>
            </a:r>
            <a:r>
              <a:rPr lang="ko-KR" altLang="en-US" dirty="0" smtClean="0"/>
              <a:t>전송 </a:t>
            </a:r>
            <a:r>
              <a:rPr lang="en-US" altLang="ko-KR" dirty="0" smtClean="0"/>
              <a:t>| </a:t>
            </a:r>
            <a:r>
              <a:rPr lang="ko-KR" altLang="en-US" dirty="0" smtClean="0"/>
              <a:t>구현 사진 </a:t>
            </a:r>
            <a:r>
              <a:rPr lang="en-US" altLang="ko-KR" dirty="0" smtClean="0"/>
              <a:t>| apple </a:t>
            </a:r>
            <a:r>
              <a:rPr lang="ko-KR" altLang="en-US" dirty="0" smtClean="0"/>
              <a:t>전송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81311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39287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</a:rPr>
              <a:t>PLC(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공장 자동화 프로그램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)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3256290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2562" y="491507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24" name="부제목 2"/>
          <p:cNvSpPr txBox="1">
            <a:spLocks/>
          </p:cNvSpPr>
          <p:nvPr/>
        </p:nvSpPr>
        <p:spPr>
          <a:xfrm>
            <a:off x="284287" y="1405532"/>
            <a:ext cx="5135438" cy="1975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 smtClean="0"/>
              <a:t>Programmable Logic Controller</a:t>
            </a:r>
            <a:r>
              <a:rPr lang="ko-KR" altLang="en-US" sz="1400" dirty="0" smtClean="0"/>
              <a:t>의 약자로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말 그대로 프로그램 가능한 </a:t>
            </a:r>
            <a:r>
              <a:rPr lang="ko-KR" altLang="en-US" sz="1400" dirty="0" err="1" smtClean="0"/>
              <a:t>로직</a:t>
            </a:r>
            <a:r>
              <a:rPr lang="ko-KR" altLang="en-US" sz="1400" dirty="0" smtClean="0"/>
              <a:t> 컨트롤러다</a:t>
            </a:r>
            <a:r>
              <a:rPr lang="en-US" altLang="ko-KR" sz="14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/>
              <a:t>어찌 보면 스마트 </a:t>
            </a:r>
            <a:r>
              <a:rPr lang="ko-KR" altLang="en-US" sz="1400" dirty="0" err="1" smtClean="0"/>
              <a:t>팩토리의</a:t>
            </a:r>
            <a:r>
              <a:rPr lang="ko-KR" altLang="en-US" sz="1400" dirty="0" smtClean="0"/>
              <a:t> 핵심이다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그러나 공장 시스템이 필수라서 현장 외에는 실습이 불가하다</a:t>
            </a:r>
            <a:r>
              <a:rPr lang="en-US" altLang="ko-KR" sz="14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smtClean="0"/>
              <a:t>기초만 다루었기에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간단하게 운송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가공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분류 과정만 있다</a:t>
            </a:r>
            <a:r>
              <a:rPr lang="en-US" altLang="ko-KR" sz="1400" dirty="0" smtClean="0"/>
              <a:t>.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2562" y="3713073"/>
            <a:ext cx="316503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사용 보드</a:t>
            </a:r>
            <a:r>
              <a:rPr lang="en-US" altLang="ko-KR" sz="1400" dirty="0" smtClean="0"/>
              <a:t>: </a:t>
            </a:r>
            <a:r>
              <a:rPr lang="ko-KR" altLang="en-US" sz="1400" dirty="0" err="1" smtClean="0"/>
              <a:t>미쓰비시</a:t>
            </a:r>
            <a:r>
              <a:rPr lang="ko-KR" altLang="en-US" sz="1400" dirty="0" smtClean="0"/>
              <a:t> 컨트롤러</a:t>
            </a:r>
            <a:endParaRPr lang="en-US" altLang="ko-KR" sz="1400" dirty="0" smtClean="0"/>
          </a:p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GX Works2,  GT-Designer3</a:t>
            </a:r>
            <a:endParaRPr lang="en-US" altLang="ko-KR" sz="1400" dirty="0"/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PLC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72562" y="5381124"/>
            <a:ext cx="36904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위에도 언급했듯 운송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가공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분류 작업이 존재한다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자세한 내용은 첨부된 동영상을 참고한다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38" name="IMG_1005.MO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8867775" y="4650581"/>
            <a:ext cx="2943225" cy="2207419"/>
          </a:xfrm>
          <a:prstGeom prst="rect">
            <a:avLst/>
          </a:prstGeom>
        </p:spPr>
      </p:pic>
      <p:pic>
        <p:nvPicPr>
          <p:cNvPr id="39" name="그림 38" descr="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10225" y="2516085"/>
            <a:ext cx="6238875" cy="2051042"/>
          </a:xfrm>
          <a:prstGeom prst="rect">
            <a:avLst/>
          </a:prstGeom>
        </p:spPr>
      </p:pic>
      <p:pic>
        <p:nvPicPr>
          <p:cNvPr id="40" name="그림 39" descr="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84001" y="815934"/>
            <a:ext cx="6315987" cy="1574841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6229349" y="5657850"/>
            <a:ext cx="2257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오른쪽 클릭 시 재생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553075" y="304800"/>
            <a:ext cx="1695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프로그램 상세</a:t>
            </a:r>
            <a:endParaRPr lang="ko-KR" alt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591300" y="49625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구현 영상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8131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31935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</a:rPr>
              <a:t>MES 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도서관리 시스템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3256290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2562" y="491507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24" name="부제목 2"/>
          <p:cNvSpPr txBox="1">
            <a:spLocks/>
          </p:cNvSpPr>
          <p:nvPr/>
        </p:nvSpPr>
        <p:spPr>
          <a:xfrm>
            <a:off x="284287" y="1405532"/>
            <a:ext cx="5135438" cy="19758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ko-KR" sz="1400" dirty="0" smtClean="0"/>
              <a:t>C#</a:t>
            </a:r>
            <a:r>
              <a:rPr lang="ko-KR" altLang="en-US" sz="1400" dirty="0" smtClean="0"/>
              <a:t>과 </a:t>
            </a:r>
            <a:r>
              <a:rPr lang="en-US" altLang="ko-KR" sz="1400" dirty="0" smtClean="0"/>
              <a:t>SQL</a:t>
            </a:r>
            <a:r>
              <a:rPr lang="ko-KR" altLang="en-US" sz="1400" dirty="0" smtClean="0"/>
              <a:t>을 활용하여 도서 관리 시스템을 만들었다</a:t>
            </a:r>
            <a:r>
              <a:rPr lang="en-US" altLang="ko-KR" sz="14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전반적으로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MS-</a:t>
            </a:r>
            <a:r>
              <a:rPr lang="en-US" altLang="ko-KR" sz="1400" dirty="0" smtClean="0"/>
              <a:t>SQL</a:t>
            </a:r>
            <a:r>
              <a:rPr lang="ko-KR" altLang="en-US" sz="1400" dirty="0" smtClean="0"/>
              <a:t>의 테이블을 이용하지만 </a:t>
            </a:r>
            <a:endParaRPr lang="en-US" altLang="ko-KR" sz="1400" dirty="0" smtClean="0"/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ko-KR" altLang="en-US" sz="1400" dirty="0" err="1" smtClean="0"/>
              <a:t>비주얼</a:t>
            </a:r>
            <a:r>
              <a:rPr lang="ko-KR" altLang="en-US" sz="1400" dirty="0" smtClean="0"/>
              <a:t> 스튜디오에서 </a:t>
            </a:r>
            <a:r>
              <a:rPr lang="en-US" altLang="ko-KR" sz="1400" dirty="0" smtClean="0"/>
              <a:t>C#</a:t>
            </a:r>
            <a:r>
              <a:rPr lang="ko-KR" altLang="en-US" sz="1400" dirty="0" smtClean="0"/>
              <a:t>을 사용하여 간접적으로 제어한다</a:t>
            </a:r>
            <a:r>
              <a:rPr lang="en-US" altLang="ko-KR" sz="1400" dirty="0" smtClean="0"/>
              <a:t>.</a:t>
            </a: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일부 기능에선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SQL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의 쿼리문을 인용하지만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그 외에는 </a:t>
            </a:r>
            <a:r>
              <a:rPr lang="en-US" altLang="ko-KR" sz="1400" dirty="0" smtClean="0"/>
              <a:t>Entity</a:t>
            </a:r>
            <a:r>
              <a:rPr lang="ko-KR" altLang="en-US" sz="1400" dirty="0" smtClean="0"/>
              <a:t>를 활용하여 테이블을 제어한다</a:t>
            </a:r>
            <a:r>
              <a:rPr lang="en-US" altLang="ko-KR" sz="1400" dirty="0" smtClean="0"/>
              <a:t>.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2562" y="3713073"/>
            <a:ext cx="480612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Visual Studio 2019, MS-SQL, *SSMS</a:t>
            </a:r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</a:t>
            </a:r>
            <a:r>
              <a:rPr lang="en-US" altLang="ko-KR" sz="1400" dirty="0" smtClean="0"/>
              <a:t>C</a:t>
            </a:r>
            <a:r>
              <a:rPr lang="en-US" altLang="ko-KR" sz="1400" dirty="0" smtClean="0"/>
              <a:t>#, </a:t>
            </a:r>
            <a:r>
              <a:rPr lang="en-US" altLang="ko-KR" sz="1400" dirty="0" smtClean="0"/>
              <a:t>SQL</a:t>
            </a:r>
          </a:p>
          <a:p>
            <a:r>
              <a:rPr lang="en-US" altLang="ko-KR" sz="1400" dirty="0" smtClean="0"/>
              <a:t>*</a:t>
            </a:r>
            <a:r>
              <a:rPr lang="en-US" altLang="ko-KR" sz="1400" dirty="0" smtClean="0"/>
              <a:t>SSMS</a:t>
            </a:r>
            <a:r>
              <a:rPr lang="ko-KR" altLang="en-US" sz="1400" dirty="0" smtClean="0"/>
              <a:t>는 실질적으로 이 프로젝트에서 쓰이진 않았지만</a:t>
            </a:r>
            <a:r>
              <a:rPr lang="en-US" altLang="ko-KR" sz="1400" dirty="0" smtClean="0"/>
              <a:t>,</a:t>
            </a:r>
          </a:p>
          <a:p>
            <a:r>
              <a:rPr lang="en-US" altLang="ko-KR" sz="1400" dirty="0" smtClean="0"/>
              <a:t>SQL</a:t>
            </a:r>
            <a:r>
              <a:rPr lang="ko-KR" altLang="en-US" sz="1400" dirty="0" smtClean="0"/>
              <a:t>을 활용하는 데에 있어 필수적인 프로그램이다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쓰였다면 데이터 테이블이 반영되었나 확인하는 용도였다</a:t>
            </a:r>
            <a:r>
              <a:rPr lang="en-US" altLang="ko-KR" sz="1400" dirty="0" smtClean="0"/>
              <a:t>.</a:t>
            </a:r>
            <a:endParaRPr lang="en-US" altLang="ko-KR" sz="1400" dirty="0" smtClean="0"/>
          </a:p>
          <a:p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272562" y="5381124"/>
            <a:ext cx="46442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프로그램을 실행하면 로그인 창이 먼저 뜬다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관리자용 아이디로 로그인 시 도서 대출 창이 뜬다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이곳에서 대줄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반납</a:t>
            </a:r>
            <a:r>
              <a:rPr lang="en-US" altLang="ko-KR" sz="1200" dirty="0" smtClean="0"/>
              <a:t>/</a:t>
            </a:r>
            <a:r>
              <a:rPr lang="ko-KR" altLang="en-US" sz="1200" dirty="0" smtClean="0"/>
              <a:t>도서 목록 확인이 가능하다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도서 목록에선 등록된 모든 도서를 볼 수 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적어도 대출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반납에 있어선 불편함 없이 쓸 수 있게 되어 있지만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보이는 것과 달리 사서 추가는 시간 상 기능 구현이 돼 있지 않다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13" name="그림 12" descr="chec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52596" y="3171486"/>
            <a:ext cx="3369356" cy="2657814"/>
          </a:xfrm>
          <a:prstGeom prst="rect">
            <a:avLst/>
          </a:prstGeom>
        </p:spPr>
      </p:pic>
      <p:pic>
        <p:nvPicPr>
          <p:cNvPr id="15" name="그림 14" descr="cod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73961" y="1392797"/>
            <a:ext cx="3874789" cy="1740691"/>
          </a:xfrm>
          <a:prstGeom prst="rect">
            <a:avLst/>
          </a:prstGeom>
        </p:spPr>
      </p:pic>
      <p:pic>
        <p:nvPicPr>
          <p:cNvPr id="16" name="그림 15" descr="li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559129" y="3185665"/>
            <a:ext cx="3558248" cy="2329310"/>
          </a:xfrm>
          <a:prstGeom prst="rect">
            <a:avLst/>
          </a:prstGeom>
        </p:spPr>
      </p:pic>
      <p:pic>
        <p:nvPicPr>
          <p:cNvPr id="17" name="그림 16" descr="login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084226" y="1392869"/>
            <a:ext cx="3040403" cy="172180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438775" y="981075"/>
            <a:ext cx="23336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핵심 코드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258300" y="981075"/>
            <a:ext cx="1438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로그인 창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743575" y="5972175"/>
            <a:ext cx="2495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도서 대출</a:t>
            </a:r>
            <a:r>
              <a:rPr lang="en-US" altLang="ko-KR" dirty="0" smtClean="0"/>
              <a:t>/</a:t>
            </a:r>
            <a:r>
              <a:rPr lang="ko-KR" altLang="en-US" dirty="0" smtClean="0"/>
              <a:t>반납 창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105900" y="5667375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도서 목록 창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813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3281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 smtClean="0">
                <a:solidFill>
                  <a:schemeClr val="accent1"/>
                </a:solidFill>
              </a:rPr>
              <a:t>파이썬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 기반 슈팅 게임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76101" y="820841"/>
            <a:ext cx="1921614" cy="255843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54071" y="3456007"/>
            <a:ext cx="2343644" cy="31359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74168" y="3470810"/>
            <a:ext cx="2513994" cy="31211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2562" y="1454839"/>
            <a:ext cx="55130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err="1" smtClean="0"/>
              <a:t>파이썬을</a:t>
            </a:r>
            <a:r>
              <a:rPr lang="ko-KR" altLang="en-US" sz="1200" dirty="0" smtClean="0"/>
              <a:t> 공부하며 간단한 게임을 만들어 보고자 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게임 제작의 </a:t>
            </a:r>
            <a:r>
              <a:rPr lang="ko-KR" altLang="en-US" sz="1200" dirty="0" err="1" smtClean="0"/>
              <a:t>튜토리얼</a:t>
            </a:r>
            <a:r>
              <a:rPr lang="ko-KR" altLang="en-US" sz="1200" dirty="0" smtClean="0"/>
              <a:t> 버전이라고 하는 </a:t>
            </a:r>
            <a:r>
              <a:rPr lang="ko-KR" altLang="en-US" sz="1200" dirty="0" err="1" smtClean="0"/>
              <a:t>슈팅게임에</a:t>
            </a:r>
            <a:r>
              <a:rPr lang="ko-KR" altLang="en-US" sz="1200" dirty="0" smtClean="0"/>
              <a:t> 도전했다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유튜브에서 본 소스를 가지고 만들었으며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바로 실행했지만 오류가 많이 났다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각종 운석 이미지나 소리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전투기 이미지 등을 수집하기도 하고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잡다하게 코드 내에서 나는 오류도 정말 많았다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r>
              <a:rPr lang="ko-KR" altLang="en-US" sz="1200" dirty="0" smtClean="0"/>
              <a:t>기존의 코드를 수정하는 방식이었지만 수정 자체로도 많은 공부가 되었다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2846715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2562" y="4638174"/>
            <a:ext cx="416973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전투기 이동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좌우 방향기</a:t>
            </a:r>
            <a:endParaRPr lang="en-US" altLang="ko-KR" sz="1200" dirty="0"/>
          </a:p>
          <a:p>
            <a:r>
              <a:rPr lang="ko-KR" altLang="en-US" sz="1200" dirty="0" smtClean="0"/>
              <a:t>미사일 발사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스페이스 바</a:t>
            </a:r>
            <a:endParaRPr lang="en-US" altLang="ko-KR" sz="1200" dirty="0" smtClean="0"/>
          </a:p>
          <a:p>
            <a:r>
              <a:rPr lang="ko-KR" altLang="en-US" sz="1200" dirty="0" smtClean="0"/>
              <a:t>게임 기회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생명</a:t>
            </a:r>
            <a:r>
              <a:rPr lang="en-US" altLang="ko-KR" sz="1200" dirty="0" smtClean="0"/>
              <a:t>): 3</a:t>
            </a:r>
          </a:p>
          <a:p>
            <a:r>
              <a:rPr lang="ko-KR" altLang="en-US" sz="1200" dirty="0" smtClean="0"/>
              <a:t>파괴한 운석 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미사일로 운석 격추 시 </a:t>
            </a:r>
            <a:r>
              <a:rPr lang="en-US" altLang="ko-KR" sz="1200" dirty="0" smtClean="0"/>
              <a:t>+1</a:t>
            </a:r>
          </a:p>
          <a:p>
            <a:r>
              <a:rPr lang="ko-KR" altLang="en-US" sz="1200" dirty="0" smtClean="0"/>
              <a:t>놓친 운석 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운석이 전투기를 지나갔을 때 </a:t>
            </a:r>
            <a:r>
              <a:rPr lang="en-US" altLang="ko-KR" sz="1200" dirty="0" smtClean="0"/>
              <a:t>+1</a:t>
            </a:r>
          </a:p>
          <a:p>
            <a:r>
              <a:rPr lang="ko-KR" altLang="en-US" sz="1200" dirty="0" smtClean="0"/>
              <a:t>생명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운석을 놓쳤을 때 </a:t>
            </a:r>
            <a:r>
              <a:rPr lang="en-US" altLang="ko-KR" sz="1200" dirty="0" smtClean="0"/>
              <a:t>-1,  </a:t>
            </a:r>
            <a:r>
              <a:rPr lang="ko-KR" altLang="en-US" sz="1200" dirty="0" smtClean="0"/>
              <a:t>전투기가 운석에 맞았을 때 </a:t>
            </a:r>
            <a:r>
              <a:rPr lang="en-US" altLang="ko-KR" sz="1200" dirty="0" smtClean="0"/>
              <a:t>-1</a:t>
            </a:r>
          </a:p>
          <a:p>
            <a:r>
              <a:rPr lang="ko-KR" altLang="en-US" sz="1200" dirty="0" smtClean="0"/>
              <a:t>애로사항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미사일 하나가 운석 두 개를 동시에 맞출 시 </a:t>
            </a:r>
            <a:endParaRPr lang="en-US" altLang="ko-KR" sz="1200" dirty="0" smtClean="0"/>
          </a:p>
          <a:p>
            <a:r>
              <a:rPr lang="ko-KR" altLang="en-US" sz="1200" dirty="0" smtClean="0"/>
              <a:t>프로그램에 </a:t>
            </a:r>
            <a:r>
              <a:rPr lang="ko-KR" altLang="en-US" sz="1200" dirty="0" err="1" smtClean="0"/>
              <a:t>랙이</a:t>
            </a:r>
            <a:r>
              <a:rPr lang="ko-KR" altLang="en-US" sz="1200" dirty="0" smtClean="0"/>
              <a:t> 걸린다</a:t>
            </a:r>
            <a:r>
              <a:rPr lang="en-US" altLang="ko-KR" sz="1200" dirty="0" smtClean="0"/>
              <a:t>.</a:t>
            </a:r>
            <a:endParaRPr lang="ko-KR" altLang="en-US" sz="1200" dirty="0" smtClean="0"/>
          </a:p>
        </p:txBody>
      </p:sp>
      <p:sp>
        <p:nvSpPr>
          <p:cNvPr id="14" name="TextBox 13"/>
          <p:cNvSpPr txBox="1"/>
          <p:nvPr/>
        </p:nvSpPr>
        <p:spPr>
          <a:xfrm>
            <a:off x="272562" y="417212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2562" y="3303498"/>
            <a:ext cx="25401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Anaconda3 </a:t>
            </a:r>
            <a:r>
              <a:rPr lang="en-US" altLang="ko-KR" sz="1400" dirty="0" err="1" smtClean="0"/>
              <a:t>Spyder</a:t>
            </a:r>
            <a:endParaRPr lang="en-US" altLang="ko-KR" sz="1400" dirty="0"/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python 3.8</a:t>
            </a:r>
          </a:p>
          <a:p>
            <a:r>
              <a:rPr lang="ko-KR" altLang="en-US" sz="1400" dirty="0" smtClean="0"/>
              <a:t>모듈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pygame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267892" y="820841"/>
            <a:ext cx="1834728" cy="2555187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91298" y="428625"/>
            <a:ext cx="3619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평상 시 </a:t>
            </a:r>
            <a:r>
              <a:rPr lang="en-US" altLang="ko-KR" dirty="0" smtClean="0"/>
              <a:t>| </a:t>
            </a:r>
            <a:r>
              <a:rPr lang="ko-KR" altLang="en-US" dirty="0" smtClean="0"/>
              <a:t>게임 화면 </a:t>
            </a:r>
            <a:r>
              <a:rPr lang="en-US" altLang="ko-KR" dirty="0" smtClean="0"/>
              <a:t>| </a:t>
            </a:r>
            <a:r>
              <a:rPr lang="ko-KR" altLang="en-US" dirty="0" smtClean="0"/>
              <a:t>미사일 발사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0877550" y="3705225"/>
            <a:ext cx="1085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28131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</a:rPr>
              <a:t>나만의 포토샵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562" y="1454839"/>
            <a:ext cx="46346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가끔 사진을 보정할 때 포토샵이 필요하다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그러나 라이선스도 비싸고 기능도 많아 </a:t>
            </a:r>
            <a:r>
              <a:rPr lang="en-US" altLang="ko-KR" sz="1200" dirty="0" err="1" smtClean="0"/>
              <a:t>tje</a:t>
            </a:r>
            <a:r>
              <a:rPr lang="ko-KR" altLang="en-US" sz="1200" dirty="0" smtClean="0"/>
              <a:t>불리 다가가기 어렵다</a:t>
            </a:r>
            <a:r>
              <a:rPr lang="en-US" altLang="ko-KR" sz="1200" dirty="0" smtClean="0"/>
              <a:t>..</a:t>
            </a:r>
          </a:p>
          <a:p>
            <a:r>
              <a:rPr lang="ko-KR" altLang="en-US" sz="1200" dirty="0" smtClean="0"/>
              <a:t>그래서 자주 쓸 법한 기능들만 모아서 </a:t>
            </a:r>
            <a:endParaRPr lang="en-US" altLang="ko-KR" sz="1200" dirty="0" smtClean="0"/>
          </a:p>
          <a:p>
            <a:r>
              <a:rPr lang="ko-KR" altLang="en-US" sz="1200" dirty="0" smtClean="0"/>
              <a:t>간단한 포토샵을 만들어보고자 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기능으로는 파일 열기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저장은 기본이요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확대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축소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반전이 있고</a:t>
            </a:r>
            <a:r>
              <a:rPr lang="en-US" altLang="ko-KR" sz="1200" dirty="0" smtClean="0"/>
              <a:t>,</a:t>
            </a:r>
          </a:p>
          <a:p>
            <a:r>
              <a:rPr lang="ko-KR" altLang="en-US" sz="1200" dirty="0" smtClean="0"/>
              <a:t>덤으로 특수효과까지 넣어보았다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2846715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2562" y="4638174"/>
            <a:ext cx="502573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00" dirty="0" smtClean="0"/>
              <a:t>메뉴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파일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(1), </a:t>
            </a:r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(2)</a:t>
            </a:r>
          </a:p>
          <a:p>
            <a:r>
              <a:rPr lang="ko-KR" altLang="en-US" sz="1000" dirty="0" smtClean="0"/>
              <a:t>파일</a:t>
            </a:r>
            <a:r>
              <a:rPr lang="en-US" altLang="ko-KR" sz="1000" dirty="0" smtClean="0"/>
              <a:t>-</a:t>
            </a:r>
            <a:r>
              <a:rPr lang="ko-KR" altLang="en-US" sz="1000" dirty="0" smtClean="0"/>
              <a:t>파일 추가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사진 파일 불러오기</a:t>
            </a:r>
            <a:endParaRPr lang="en-US" altLang="ko-KR" sz="1000" dirty="0" smtClean="0"/>
          </a:p>
          <a:p>
            <a:r>
              <a:rPr lang="ko-KR" altLang="en-US" sz="1000" dirty="0" smtClean="0"/>
              <a:t>파일</a:t>
            </a:r>
            <a:r>
              <a:rPr lang="en-US" altLang="ko-KR" sz="1000" dirty="0" smtClean="0"/>
              <a:t>-</a:t>
            </a:r>
            <a:r>
              <a:rPr lang="ko-KR" altLang="en-US" sz="1000" dirty="0" smtClean="0"/>
              <a:t>파일 저장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변형한 사진 파일 저장</a:t>
            </a:r>
            <a:endParaRPr lang="en-US" altLang="ko-KR" sz="1000" dirty="0" smtClean="0"/>
          </a:p>
          <a:p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(1)-</a:t>
            </a:r>
            <a:r>
              <a:rPr lang="ko-KR" altLang="en-US" sz="1000" dirty="0" smtClean="0"/>
              <a:t>확대</a:t>
            </a:r>
            <a:r>
              <a:rPr lang="en-US" altLang="ko-KR" sz="1000" dirty="0" smtClean="0"/>
              <a:t>:  2~4</a:t>
            </a:r>
            <a:r>
              <a:rPr lang="ko-KR" altLang="en-US" sz="1000" dirty="0" smtClean="0"/>
              <a:t>의 정수를 입력받고 그 배율만큼 확대된다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(1)-</a:t>
            </a:r>
            <a:r>
              <a:rPr lang="ko-KR" altLang="en-US" sz="1000" dirty="0" smtClean="0"/>
              <a:t>축소</a:t>
            </a:r>
            <a:r>
              <a:rPr lang="en-US" altLang="ko-KR" sz="1000" dirty="0" smtClean="0"/>
              <a:t>:  2~4</a:t>
            </a:r>
            <a:r>
              <a:rPr lang="ko-KR" altLang="en-US" sz="1000" dirty="0" smtClean="0"/>
              <a:t>의 정수를 입력받고 그 배율만큼 축소된다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(1)-</a:t>
            </a:r>
            <a:r>
              <a:rPr lang="ko-KR" altLang="en-US" sz="1000" dirty="0" smtClean="0"/>
              <a:t>상하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좌우 반전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각각 사진의 위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아래</a:t>
            </a:r>
            <a:r>
              <a:rPr lang="en-US" altLang="ko-KR" sz="1000" dirty="0" smtClean="0"/>
              <a:t>/</a:t>
            </a:r>
            <a:r>
              <a:rPr lang="ko-KR" altLang="en-US" sz="1000" dirty="0" smtClean="0"/>
              <a:t>좌</a:t>
            </a:r>
            <a:r>
              <a:rPr lang="en-US" altLang="ko-KR" sz="1000" dirty="0" smtClean="0"/>
              <a:t>,</a:t>
            </a:r>
            <a:r>
              <a:rPr lang="ko-KR" altLang="en-US" sz="1000" dirty="0" smtClean="0"/>
              <a:t>우가 반전된다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(1)-</a:t>
            </a:r>
            <a:r>
              <a:rPr lang="ko-KR" altLang="en-US" sz="1000" dirty="0" smtClean="0"/>
              <a:t>회전</a:t>
            </a:r>
            <a:r>
              <a:rPr lang="en-US" altLang="ko-KR" sz="1000" dirty="0" smtClean="0"/>
              <a:t>: 0~360</a:t>
            </a:r>
            <a:r>
              <a:rPr lang="ko-KR" altLang="en-US" sz="1000" dirty="0" smtClean="0"/>
              <a:t>의 정수를 입력받고 </a:t>
            </a:r>
            <a:r>
              <a:rPr lang="en-US" altLang="ko-KR" sz="1000" dirty="0" smtClean="0"/>
              <a:t>(</a:t>
            </a:r>
            <a:r>
              <a:rPr lang="ko-KR" altLang="en-US" sz="1000" dirty="0" smtClean="0"/>
              <a:t>정수</a:t>
            </a:r>
            <a:r>
              <a:rPr lang="en-US" altLang="ko-KR" sz="1000" dirty="0" smtClean="0"/>
              <a:t>)º</a:t>
            </a:r>
            <a:r>
              <a:rPr lang="ko-KR" altLang="en-US" sz="1000" dirty="0" smtClean="0"/>
              <a:t>만큼 시계 방향으로 회전한다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(2)-</a:t>
            </a:r>
            <a:r>
              <a:rPr lang="ko-KR" altLang="en-US" sz="1000" dirty="0" smtClean="0"/>
              <a:t>밝게</a:t>
            </a:r>
            <a:r>
              <a:rPr lang="en-US" altLang="ko-KR" sz="1000" dirty="0" smtClean="0"/>
              <a:t>: 1.0~10.0</a:t>
            </a:r>
            <a:r>
              <a:rPr lang="ko-KR" altLang="en-US" sz="1000" dirty="0" smtClean="0"/>
              <a:t>의 실수를 입력받고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그 배율만큼 밝아진다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(2)-</a:t>
            </a:r>
            <a:r>
              <a:rPr lang="ko-KR" altLang="en-US" sz="1000" dirty="0" smtClean="0"/>
              <a:t>어둡게</a:t>
            </a:r>
            <a:r>
              <a:rPr lang="en-US" altLang="ko-KR" sz="1000" dirty="0" smtClean="0"/>
              <a:t>: 0.1~1.0</a:t>
            </a:r>
            <a:r>
              <a:rPr lang="ko-KR" altLang="en-US" sz="1000" dirty="0" smtClean="0"/>
              <a:t>의 실수를 입력받고 그 배율만큼 어두워진다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(2)-</a:t>
            </a:r>
            <a:r>
              <a:rPr lang="ko-KR" altLang="en-US" sz="1000" dirty="0" err="1" smtClean="0"/>
              <a:t>블러링</a:t>
            </a:r>
            <a:r>
              <a:rPr lang="en-US" altLang="ko-KR" sz="1000" dirty="0" smtClean="0"/>
              <a:t>(Blurring): </a:t>
            </a:r>
            <a:r>
              <a:rPr lang="ko-KR" altLang="en-US" sz="1000" dirty="0" smtClean="0"/>
              <a:t>사진의 초점이 흐려진다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err="1" smtClean="0"/>
              <a:t>이미저</a:t>
            </a:r>
            <a:r>
              <a:rPr lang="ko-KR" altLang="en-US" sz="1000" dirty="0" smtClean="0"/>
              <a:t> 처리</a:t>
            </a:r>
            <a:r>
              <a:rPr lang="en-US" altLang="ko-KR" sz="1000" dirty="0" smtClean="0"/>
              <a:t>(2)-</a:t>
            </a:r>
            <a:r>
              <a:rPr lang="ko-KR" altLang="en-US" sz="1000" dirty="0" err="1" smtClean="0"/>
              <a:t>엠보싱</a:t>
            </a:r>
            <a:r>
              <a:rPr lang="en-US" altLang="ko-KR" sz="1000" dirty="0" smtClean="0"/>
              <a:t>(</a:t>
            </a:r>
            <a:r>
              <a:rPr lang="en-US" altLang="ko-KR" sz="1000" dirty="0" err="1" smtClean="0"/>
              <a:t>Emobossing</a:t>
            </a:r>
            <a:r>
              <a:rPr lang="en-US" altLang="ko-KR" sz="1000" dirty="0" smtClean="0"/>
              <a:t>): </a:t>
            </a:r>
            <a:r>
              <a:rPr lang="ko-KR" altLang="en-US" sz="1000" dirty="0" err="1" smtClean="0"/>
              <a:t>엠보싱된다</a:t>
            </a:r>
            <a:r>
              <a:rPr lang="en-US" altLang="ko-KR" sz="1000" dirty="0" smtClean="0"/>
              <a:t>.</a:t>
            </a:r>
          </a:p>
          <a:p>
            <a:r>
              <a:rPr lang="ko-KR" altLang="en-US" sz="1000" dirty="0" smtClean="0"/>
              <a:t>이미지 처리</a:t>
            </a:r>
            <a:r>
              <a:rPr lang="en-US" altLang="ko-KR" sz="1000" dirty="0" smtClean="0"/>
              <a:t>(2)-</a:t>
            </a:r>
            <a:r>
              <a:rPr lang="ko-KR" altLang="en-US" sz="1000" dirty="0" smtClean="0"/>
              <a:t>흑백이미지</a:t>
            </a:r>
            <a:r>
              <a:rPr lang="en-US" altLang="ko-KR" sz="1000" dirty="0" smtClean="0"/>
              <a:t>: </a:t>
            </a:r>
            <a:r>
              <a:rPr lang="ko-KR" altLang="en-US" sz="1000" dirty="0" smtClean="0"/>
              <a:t>컬러이미지를 흑백으로 전환한다</a:t>
            </a:r>
            <a:r>
              <a:rPr lang="en-US" altLang="ko-KR" sz="1000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562" y="417212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2562" y="3379279"/>
            <a:ext cx="339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Anaconda3 </a:t>
            </a:r>
            <a:r>
              <a:rPr lang="en-US" altLang="ko-KR" sz="1400" dirty="0" err="1" smtClean="0"/>
              <a:t>jupyter</a:t>
            </a:r>
            <a:r>
              <a:rPr lang="en-US" altLang="ko-KR" sz="1400" dirty="0" smtClean="0"/>
              <a:t> notebook</a:t>
            </a:r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python 3.8</a:t>
            </a:r>
          </a:p>
          <a:p>
            <a:r>
              <a:rPr lang="ko-KR" altLang="en-US" sz="1400" dirty="0" smtClean="0"/>
              <a:t>모듈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tkinter</a:t>
            </a:r>
            <a:r>
              <a:rPr lang="en-US" altLang="ko-KR" sz="1400" dirty="0" smtClean="0"/>
              <a:t>, PIL</a:t>
            </a:r>
            <a:endParaRPr lang="ko-KR" altLang="en-US" sz="14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31283" y="759168"/>
            <a:ext cx="2556768" cy="2800462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28458" y="1136681"/>
            <a:ext cx="1490009" cy="93481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33913" y="3644203"/>
            <a:ext cx="2564967" cy="2797418"/>
          </a:xfrm>
          <a:prstGeom prst="rect">
            <a:avLst/>
          </a:prstGeom>
        </p:spPr>
      </p:pic>
      <p:pic>
        <p:nvPicPr>
          <p:cNvPr id="15" name="그림 14" descr="제목 없음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91939" y="723522"/>
            <a:ext cx="2546735" cy="2819778"/>
          </a:xfrm>
          <a:prstGeom prst="rect">
            <a:avLst/>
          </a:prstGeom>
        </p:spPr>
      </p:pic>
      <p:pic>
        <p:nvPicPr>
          <p:cNvPr id="17" name="그림 16" descr="code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08977" y="3598922"/>
            <a:ext cx="2094451" cy="295451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267449" y="295275"/>
            <a:ext cx="2486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파일 메뉴</a:t>
            </a:r>
            <a:r>
              <a:rPr lang="en-US" altLang="ko-KR" dirty="0" smtClean="0"/>
              <a:t>-</a:t>
            </a:r>
            <a:r>
              <a:rPr lang="ko-KR" altLang="en-US" dirty="0" smtClean="0"/>
              <a:t>파일 추가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963024" y="304800"/>
            <a:ext cx="2762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 처리</a:t>
            </a:r>
            <a:r>
              <a:rPr lang="en-US" altLang="ko-KR" dirty="0" smtClean="0"/>
              <a:t>(1)-</a:t>
            </a:r>
            <a:r>
              <a:rPr lang="ko-KR" altLang="en-US" dirty="0" smtClean="0"/>
              <a:t>좌우반전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886449" y="6488668"/>
            <a:ext cx="3086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이미지 처리</a:t>
            </a:r>
            <a:r>
              <a:rPr lang="en-US" altLang="ko-KR" dirty="0" smtClean="0"/>
              <a:t>(2)-</a:t>
            </a:r>
            <a:r>
              <a:rPr lang="ko-KR" altLang="en-US" dirty="0" smtClean="0"/>
              <a:t>흑백이미지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191875" y="3762375"/>
            <a:ext cx="828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코드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61140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32682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</a:rPr>
              <a:t>NLP 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기반 </a:t>
            </a:r>
            <a:r>
              <a:rPr lang="en-US" altLang="ko-KR" sz="2400" b="1" dirty="0" err="1" smtClean="0">
                <a:solidFill>
                  <a:schemeClr val="accent1"/>
                </a:solidFill>
              </a:rPr>
              <a:t>WordCloud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562" y="1454839"/>
            <a:ext cx="50177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빅데이터를 다루기 위해 </a:t>
            </a:r>
            <a:r>
              <a:rPr lang="en-US" altLang="ko-KR" sz="1200" dirty="0" smtClean="0"/>
              <a:t>RISS</a:t>
            </a:r>
            <a:r>
              <a:rPr lang="ko-KR" altLang="en-US" sz="1200" dirty="0" smtClean="0"/>
              <a:t>라는 논문 사이트를 방문했다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엑셀 </a:t>
            </a:r>
            <a:r>
              <a:rPr lang="en-US" altLang="ko-KR" sz="1200" dirty="0" smtClean="0"/>
              <a:t>csv</a:t>
            </a:r>
            <a:r>
              <a:rPr lang="ko-KR" altLang="en-US" sz="1200" dirty="0" smtClean="0"/>
              <a:t>파일을 받아 빅데이터에 관한 논문 제목을 모았다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그 후 아나콘다 주피터 노트북으로 코딩을 거쳐 리스트로 만든 다음</a:t>
            </a:r>
            <a:endParaRPr lang="en-US" altLang="ko-KR" sz="1200" dirty="0" smtClean="0"/>
          </a:p>
          <a:p>
            <a:r>
              <a:rPr lang="ko-KR" altLang="en-US" sz="1200" dirty="0" smtClean="0"/>
              <a:t>단어를 추려 빈도를 확인해보았다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영어는 할 만한데 한글은 형태소의 개념 때문에 </a:t>
            </a:r>
            <a:r>
              <a:rPr lang="ko-KR" altLang="en-US" sz="1200" dirty="0" err="1" smtClean="0"/>
              <a:t>필터링이</a:t>
            </a:r>
            <a:r>
              <a:rPr lang="ko-KR" altLang="en-US" sz="1200" dirty="0" smtClean="0"/>
              <a:t> 쉽지 않았다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실제로 오픈소스는 정확도가 그렇게 높지 않다고 한다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2846715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2562" y="4638174"/>
            <a:ext cx="49712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노출 빈도가 높은 단어 순으로 글자 크기가 크게 나타난다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단어의 배치는 코드를 실행할 때마다 조금씩 다르게 나온다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조금 귀찮은 작업이긴 하지만 </a:t>
            </a:r>
            <a:endParaRPr lang="en-US" altLang="ko-KR" sz="1400" dirty="0" smtClean="0"/>
          </a:p>
          <a:p>
            <a:r>
              <a:rPr lang="ko-KR" altLang="en-US" sz="1400" dirty="0" smtClean="0"/>
              <a:t>트렌드가 무엇인지 한 눈에 들어오는 게 장점이다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562" y="417212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2562" y="3241915"/>
            <a:ext cx="472142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Anaconda3 </a:t>
            </a:r>
            <a:r>
              <a:rPr lang="en-US" altLang="ko-KR" sz="1400" dirty="0" err="1" smtClean="0"/>
              <a:t>jupyter</a:t>
            </a:r>
            <a:r>
              <a:rPr lang="en-US" altLang="ko-KR" sz="1400" dirty="0" smtClean="0"/>
              <a:t> notebook</a:t>
            </a:r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python 3.8</a:t>
            </a:r>
          </a:p>
          <a:p>
            <a:r>
              <a:rPr lang="ko-KR" altLang="en-US" sz="1400" dirty="0" smtClean="0"/>
              <a:t>모듈</a:t>
            </a:r>
            <a:r>
              <a:rPr lang="en-US" altLang="ko-KR" sz="1400" dirty="0" smtClean="0"/>
              <a:t>: pandas, glob, re, reduce, </a:t>
            </a:r>
            <a:r>
              <a:rPr lang="en-US" altLang="ko-KR" sz="1400" dirty="0" err="1" smtClean="0"/>
              <a:t>nltk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matplot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wordcloud</a:t>
            </a:r>
            <a:endParaRPr lang="ko-KR" altLang="en-US" sz="1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2867" y="1094711"/>
            <a:ext cx="3190048" cy="24202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86255" y="1084367"/>
            <a:ext cx="3334505" cy="24941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2867" y="3828178"/>
            <a:ext cx="3140066" cy="22178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737836" y="3797312"/>
            <a:ext cx="2998050" cy="227959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067550" y="66675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영문 </a:t>
            </a:r>
            <a:r>
              <a:rPr lang="en-US" altLang="ko-KR" dirty="0" smtClean="0"/>
              <a:t>| </a:t>
            </a:r>
            <a:r>
              <a:rPr lang="ko-KR" altLang="en-US" dirty="0" smtClean="0"/>
              <a:t>워드 </a:t>
            </a:r>
            <a:r>
              <a:rPr lang="ko-KR" altLang="en-US" dirty="0" err="1" smtClean="0"/>
              <a:t>클라우드</a:t>
            </a:r>
            <a:r>
              <a:rPr lang="ko-KR" altLang="en-US" dirty="0" smtClean="0"/>
              <a:t>  </a:t>
            </a:r>
            <a:r>
              <a:rPr lang="en-US" altLang="ko-KR" dirty="0" smtClean="0"/>
              <a:t>| </a:t>
            </a:r>
            <a:r>
              <a:rPr lang="ko-KR" altLang="en-US" dirty="0" smtClean="0"/>
              <a:t>한글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019800" y="614362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논문 제목 리스트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991600" y="6162675"/>
            <a:ext cx="220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단어 빈도수 정리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942385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2721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accent1"/>
                </a:solidFill>
              </a:rPr>
              <a:t>서울시 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CCTV 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분석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562" y="1454839"/>
            <a:ext cx="4700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통계자료를 가져와 다양한 방식으로 데이터를 추출하는 작업이다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예를 들면 인구 별 분포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고령자 분포</a:t>
            </a:r>
            <a:r>
              <a:rPr lang="en-US" altLang="ko-KR" sz="1200" dirty="0" smtClean="0"/>
              <a:t>, CCTV </a:t>
            </a:r>
            <a:r>
              <a:rPr lang="ko-KR" altLang="en-US" sz="1200" dirty="0" smtClean="0"/>
              <a:t>비용 등 </a:t>
            </a:r>
            <a:endParaRPr lang="en-US" altLang="ko-KR" sz="1200" dirty="0" smtClean="0"/>
          </a:p>
          <a:p>
            <a:r>
              <a:rPr lang="ko-KR" altLang="en-US" sz="1200" dirty="0" smtClean="0"/>
              <a:t>원하는 정렬 방식으로 데이터를 표현할 수 있다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2449038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272562" y="417212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2562" y="2866728"/>
            <a:ext cx="339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Anaconda3 </a:t>
            </a:r>
            <a:r>
              <a:rPr lang="en-US" altLang="ko-KR" sz="1400" dirty="0" err="1" smtClean="0"/>
              <a:t>jupyter</a:t>
            </a:r>
            <a:r>
              <a:rPr lang="en-US" altLang="ko-KR" sz="1400" dirty="0" smtClean="0"/>
              <a:t> notebook</a:t>
            </a:r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python 3.8</a:t>
            </a:r>
          </a:p>
          <a:p>
            <a:r>
              <a:rPr lang="ko-KR" altLang="en-US" sz="1400" dirty="0" smtClean="0"/>
              <a:t>모듈</a:t>
            </a:r>
            <a:r>
              <a:rPr lang="en-US" altLang="ko-KR" sz="1400" dirty="0" smtClean="0"/>
              <a:t>: pandas, platform</a:t>
            </a:r>
            <a:endParaRPr lang="ko-KR" altLang="en-US" sz="14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3314" y="1005755"/>
            <a:ext cx="2804920" cy="165550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3314" y="2788429"/>
            <a:ext cx="4921563" cy="196506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071338" y="4880668"/>
            <a:ext cx="2529881" cy="194963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63314" y="4880668"/>
            <a:ext cx="2108024" cy="191154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21945" y="4734447"/>
            <a:ext cx="512557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다양하게 정렬해보았는데 두 가지 결과를 내보이고 싶었다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하나는 인구수에 대한 소계의 비율</a:t>
            </a:r>
            <a:r>
              <a:rPr lang="en-US" altLang="ko-KR" sz="1400" dirty="0" smtClean="0"/>
              <a:t>(CCTV</a:t>
            </a:r>
            <a:r>
              <a:rPr lang="ko-KR" altLang="en-US" sz="1400" dirty="0" smtClean="0"/>
              <a:t>비용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</a:t>
            </a:r>
            <a:endParaRPr lang="en-US" altLang="ko-KR" sz="1400" dirty="0" smtClean="0"/>
          </a:p>
          <a:p>
            <a:r>
              <a:rPr lang="ko-KR" altLang="en-US" sz="1400" dirty="0" smtClean="0"/>
              <a:t>내림차순으로 바 그래프를 그린 것이고</a:t>
            </a:r>
            <a:r>
              <a:rPr lang="en-US" altLang="ko-KR" sz="1400" dirty="0" smtClean="0"/>
              <a:t>,</a:t>
            </a:r>
          </a:p>
          <a:p>
            <a:r>
              <a:rPr lang="ko-KR" altLang="en-US" sz="1400" dirty="0" smtClean="0"/>
              <a:t>하나는 </a:t>
            </a:r>
            <a:r>
              <a:rPr lang="ko-KR" altLang="en-US" sz="1400" dirty="0" smtClean="0"/>
              <a:t>인구</a:t>
            </a:r>
            <a:r>
              <a:rPr lang="ko-KR" altLang="en-US" sz="1400" dirty="0" smtClean="0"/>
              <a:t>당비용에 대한 </a:t>
            </a:r>
            <a:r>
              <a:rPr lang="en-US" altLang="ko-KR" sz="1400" dirty="0" smtClean="0"/>
              <a:t>CCTV </a:t>
            </a:r>
            <a:r>
              <a:rPr lang="ko-KR" altLang="en-US" sz="1400" dirty="0" smtClean="0"/>
              <a:t>개수를 표시한 분포그래프다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076950" y="55245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서울 </a:t>
            </a:r>
            <a:r>
              <a:rPr lang="en-US" altLang="ko-KR" dirty="0" smtClean="0"/>
              <a:t>CCTV </a:t>
            </a:r>
            <a:r>
              <a:rPr lang="ko-KR" altLang="en-US" dirty="0" smtClean="0"/>
              <a:t>통계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858250" y="2276475"/>
            <a:ext cx="177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서울 인구 분석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0687050" y="5410200"/>
            <a:ext cx="1362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그래프 </a:t>
            </a:r>
            <a:r>
              <a:rPr lang="en-US" altLang="ko-KR" dirty="0" smtClean="0"/>
              <a:t>2</a:t>
            </a:r>
            <a:r>
              <a:rPr lang="ko-KR" altLang="en-US" dirty="0" smtClean="0"/>
              <a:t>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891207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72562" y="334107"/>
            <a:ext cx="4691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</a:rPr>
              <a:t>YOLO 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기반 객체 인식</a:t>
            </a:r>
            <a:r>
              <a:rPr lang="en-US" altLang="ko-KR" sz="2400" b="1" dirty="0" smtClean="0">
                <a:solidFill>
                  <a:schemeClr val="accent1"/>
                </a:solidFill>
              </a:rPr>
              <a:t>, </a:t>
            </a:r>
            <a:r>
              <a:rPr lang="ko-KR" altLang="en-US" sz="2400" b="1" dirty="0" smtClean="0">
                <a:solidFill>
                  <a:schemeClr val="accent1"/>
                </a:solidFill>
              </a:rPr>
              <a:t>영상 인식</a:t>
            </a:r>
            <a:endParaRPr lang="ko-KR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72562" y="1454839"/>
            <a:ext cx="43604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사진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혹은 영상을 인식하여 사물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사람을 판별하는 작업이다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객체 인식에는 </a:t>
            </a:r>
            <a:r>
              <a:rPr lang="en-US" altLang="ko-KR" sz="1200" dirty="0" smtClean="0"/>
              <a:t>.weight, .</a:t>
            </a:r>
            <a:r>
              <a:rPr lang="en-US" altLang="ko-KR" sz="1200" dirty="0" err="1" smtClean="0"/>
              <a:t>cfg</a:t>
            </a:r>
            <a:r>
              <a:rPr lang="en-US" altLang="ko-KR" sz="1200" dirty="0" smtClean="0"/>
              <a:t>..names, </a:t>
            </a:r>
            <a:r>
              <a:rPr lang="ko-KR" altLang="en-US" sz="1200" dirty="0" smtClean="0"/>
              <a:t>그리고 사진 파일</a:t>
            </a:r>
            <a:endParaRPr lang="en-US" altLang="ko-KR" sz="1200" dirty="0" smtClean="0"/>
          </a:p>
          <a:p>
            <a:r>
              <a:rPr lang="ko-KR" altLang="en-US" sz="1200" dirty="0" smtClean="0"/>
              <a:t>영상 인식에는 </a:t>
            </a:r>
            <a:r>
              <a:rPr lang="en-US" altLang="ko-KR" sz="1200" dirty="0" smtClean="0"/>
              <a:t>class</a:t>
            </a:r>
            <a:r>
              <a:rPr lang="ko-KR" altLang="en-US" sz="1200" dirty="0" smtClean="0"/>
              <a:t>를 나누는 </a:t>
            </a:r>
            <a:r>
              <a:rPr lang="en-US" altLang="ko-KR" sz="1200" dirty="0" smtClean="0"/>
              <a:t>xml </a:t>
            </a:r>
            <a:r>
              <a:rPr lang="ko-KR" altLang="en-US" sz="1200" dirty="0" smtClean="0"/>
              <a:t>파일이 필요하다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해당 프로젝트에선 눈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얼굴 정면을 판별하는 </a:t>
            </a:r>
            <a:endParaRPr lang="en-US" altLang="ko-KR" sz="1200" dirty="0" smtClean="0"/>
          </a:p>
          <a:p>
            <a:r>
              <a:rPr lang="ko-KR" altLang="en-US" sz="1200" dirty="0" smtClean="0"/>
              <a:t>클래스 구분 파일 두 개가 쓰였다</a:t>
            </a:r>
            <a:r>
              <a:rPr lang="en-US" altLang="ko-KR" sz="1200" dirty="0" smtClean="0"/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72562" y="940667"/>
            <a:ext cx="1211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Overview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272562" y="2846715"/>
            <a:ext cx="1433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Technology</a:t>
            </a:r>
            <a:endParaRPr lang="ko-KR" alt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272562" y="4638174"/>
            <a:ext cx="53303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사진 정도는 높은 정확성을 보여주는 데 있어서 </a:t>
            </a:r>
            <a:endParaRPr lang="en-US" altLang="ko-KR" sz="1400" dirty="0" smtClean="0"/>
          </a:p>
          <a:p>
            <a:r>
              <a:rPr lang="ko-KR" altLang="en-US" sz="1400" dirty="0" smtClean="0"/>
              <a:t>딱히 놀랍지 않았으나</a:t>
            </a:r>
            <a:endParaRPr lang="en-US" altLang="ko-KR" sz="1400" dirty="0" smtClean="0"/>
          </a:p>
          <a:p>
            <a:r>
              <a:rPr lang="ko-KR" altLang="en-US" sz="1400" dirty="0" smtClean="0"/>
              <a:t>영상 인식에선 안경을 썼음에도 눈을 정확하게 인식해 의외였다</a:t>
            </a:r>
            <a:r>
              <a:rPr lang="en-US" altLang="ko-KR" sz="1400" dirty="0" smtClean="0"/>
              <a:t>.</a:t>
            </a:r>
          </a:p>
          <a:p>
            <a:r>
              <a:rPr lang="ko-KR" altLang="en-US" sz="1400" dirty="0" smtClean="0"/>
              <a:t>키보드에서 </a:t>
            </a:r>
            <a:r>
              <a:rPr lang="en-US" altLang="ko-KR" sz="1400" dirty="0" smtClean="0"/>
              <a:t>‘I’ </a:t>
            </a:r>
            <a:r>
              <a:rPr lang="ko-KR" altLang="en-US" sz="1400" dirty="0" smtClean="0"/>
              <a:t>키를 누르게 되면 눈을 감지하는 기능을</a:t>
            </a:r>
            <a:endParaRPr lang="en-US" altLang="ko-KR" sz="1400" dirty="0" smtClean="0"/>
          </a:p>
          <a:p>
            <a:r>
              <a:rPr lang="ko-KR" altLang="en-US" sz="1400" dirty="0" smtClean="0"/>
              <a:t>켜고 끌 수 있는데 이 또한 정상적으로 작동하였다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72562" y="4172126"/>
            <a:ext cx="856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Result</a:t>
            </a:r>
            <a:endParaRPr lang="ko-KR" altLang="en-US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272562" y="3241915"/>
            <a:ext cx="339144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프로그램</a:t>
            </a:r>
            <a:r>
              <a:rPr lang="en-US" altLang="ko-KR" sz="1400" dirty="0" smtClean="0"/>
              <a:t>: Anaconda3 </a:t>
            </a:r>
            <a:r>
              <a:rPr lang="en-US" altLang="ko-KR" sz="1400" dirty="0" err="1" smtClean="0"/>
              <a:t>jupyter</a:t>
            </a:r>
            <a:r>
              <a:rPr lang="en-US" altLang="ko-KR" sz="1400" dirty="0" smtClean="0"/>
              <a:t> notebook</a:t>
            </a:r>
          </a:p>
          <a:p>
            <a:r>
              <a:rPr lang="ko-KR" altLang="en-US" sz="1400" dirty="0" smtClean="0"/>
              <a:t>언어</a:t>
            </a:r>
            <a:r>
              <a:rPr lang="en-US" altLang="ko-KR" sz="1400" dirty="0" smtClean="0"/>
              <a:t>: python 3.8</a:t>
            </a:r>
          </a:p>
          <a:p>
            <a:r>
              <a:rPr lang="ko-KR" altLang="en-US" sz="1400" dirty="0" smtClean="0"/>
              <a:t>모듈</a:t>
            </a:r>
            <a:r>
              <a:rPr lang="en-US" altLang="ko-KR" sz="1400" dirty="0" smtClean="0"/>
              <a:t>: </a:t>
            </a:r>
            <a:r>
              <a:rPr lang="en-US" altLang="ko-KR" sz="1400" dirty="0" err="1" smtClean="0"/>
              <a:t>numpy</a:t>
            </a:r>
            <a:r>
              <a:rPr lang="en-US" altLang="ko-KR" sz="1400" dirty="0" smtClean="0"/>
              <a:t>, cv2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2866" y="1309997"/>
            <a:ext cx="4157887" cy="23388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41452" y="1309997"/>
            <a:ext cx="2301629" cy="23388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02866" y="3783995"/>
            <a:ext cx="4163657" cy="204530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741452" y="3784367"/>
            <a:ext cx="2336597" cy="1148117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857875" y="923925"/>
            <a:ext cx="290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사진에 대한 객체 인식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9658350" y="838200"/>
            <a:ext cx="2533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영상에 대한 객체 인식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5724525" y="5962650"/>
            <a:ext cx="3562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딥러닝에</a:t>
            </a:r>
            <a:r>
              <a:rPr lang="ko-KR" altLang="en-US" dirty="0" smtClean="0"/>
              <a:t> 필요한 파일 로드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982200" y="5114925"/>
            <a:ext cx="20097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객체 인식을 위한 </a:t>
            </a:r>
            <a:r>
              <a:rPr lang="en-US" altLang="ko-KR" dirty="0" smtClean="0"/>
              <a:t>classifier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1453292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1093</TotalTime>
  <Words>1461</Words>
  <Application>Microsoft Office PowerPoint</Application>
  <PresentationFormat>사용자 지정</PresentationFormat>
  <Paragraphs>228</Paragraphs>
  <Slides>10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1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kccistc</dc:creator>
  <cp:lastModifiedBy>Windows 사용자</cp:lastModifiedBy>
  <cp:revision>76</cp:revision>
  <dcterms:created xsi:type="dcterms:W3CDTF">2021-06-22T07:15:40Z</dcterms:created>
  <dcterms:modified xsi:type="dcterms:W3CDTF">2021-07-03T09:25:01Z</dcterms:modified>
</cp:coreProperties>
</file>